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156D6-4ECB-4DE9-9371-845E214A72A9}" type="datetimeFigureOut">
              <a:rPr lang="en-AU" smtClean="0"/>
              <a:t>28/07/2016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B21E4-9B94-40A8-BCFD-B09FE065EFD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77CD4-7ED6-4F0F-9EAB-E2D379CECF92}" type="datetimeFigureOut">
              <a:rPr lang="en-AU" smtClean="0"/>
              <a:pPr/>
              <a:t>27/07/2016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C4B0-63E2-4DEA-9F88-68B08CB5106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Autofit/>
          </a:bodyPr>
          <a:lstStyle/>
          <a:p>
            <a:r>
              <a:rPr lang="en-AU" sz="7200" dirty="0" smtClean="0">
                <a:solidFill>
                  <a:srgbClr val="FFFF00"/>
                </a:solidFill>
              </a:rPr>
              <a:t>Determining asteroid diameters from occultations</a:t>
            </a:r>
            <a:endParaRPr lang="en-AU" sz="7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Dave Herald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Practical problem </a:t>
            </a:r>
            <a:r>
              <a:rPr lang="en-AU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#2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FF00"/>
                </a:solidFill>
              </a:rPr>
              <a:t>The </a:t>
            </a:r>
            <a:r>
              <a:rPr lang="en-AU" dirty="0" smtClean="0">
                <a:solidFill>
                  <a:srgbClr val="FFFF00"/>
                </a:solidFill>
              </a:rPr>
              <a:t>light-curve inversion process for determining a shape model </a:t>
            </a:r>
            <a:r>
              <a:rPr lang="en-AU" dirty="0" smtClean="0">
                <a:solidFill>
                  <a:srgbClr val="FFFF00"/>
                </a:solidFill>
              </a:rPr>
              <a:t>almost </a:t>
            </a:r>
            <a:r>
              <a:rPr lang="en-AU" dirty="0" smtClean="0">
                <a:solidFill>
                  <a:srgbClr val="FFFF00"/>
                </a:solidFill>
              </a:rPr>
              <a:t>always </a:t>
            </a:r>
            <a:r>
              <a:rPr lang="en-AU" dirty="0" smtClean="0">
                <a:solidFill>
                  <a:srgbClr val="FFFF00"/>
                </a:solidFill>
              </a:rPr>
              <a:t>has </a:t>
            </a:r>
            <a:r>
              <a:rPr lang="en-AU" dirty="0" smtClean="0">
                <a:solidFill>
                  <a:srgbClr val="FFFF00"/>
                </a:solidFill>
              </a:rPr>
              <a:t>multiple solutions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The multiple solutions arise from different orientations of the axis of rotation</a:t>
            </a:r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Challenge</a:t>
            </a:r>
            <a:endParaRPr lang="en-A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to reliably determine the mean diameter using occultation observations, we need to use shape models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However we need to identify which shape model is the ‘correct’ model, and derive a period of rotation that gives the correct orientation for plural occultation events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Once this is done, we can determine the mean diameter by fitting occultation results to the shape </a:t>
            </a:r>
            <a:r>
              <a:rPr lang="en-AU" dirty="0" smtClean="0">
                <a:solidFill>
                  <a:srgbClr val="FFFF00"/>
                </a:solidFill>
              </a:rPr>
              <a:t>model. By doing this for multiple events, we can get a statistical measure of the accuracy.</a:t>
            </a:r>
            <a:endParaRPr lang="en-AU" dirty="0" smtClean="0">
              <a:solidFill>
                <a:srgbClr val="FFFF00"/>
              </a:solidFill>
            </a:endParaRPr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Occult tool</a:t>
            </a:r>
            <a:endParaRPr lang="en-A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AU" dirty="0" smtClean="0">
                <a:solidFill>
                  <a:srgbClr val="FFFF00"/>
                </a:solidFill>
              </a:rPr>
              <a:t>Occult now has a tool under development to facilitate determination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Allows download of multiple orientations of a  shape model at different intervals – to find the best fit, and identify the correct model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Also allows the download of information on the basis of the light curve</a:t>
            </a:r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" y="285750"/>
            <a:ext cx="805815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Options for shape model downloads</a:t>
            </a:r>
            <a:endParaRPr lang="en-AU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4638" y="1847850"/>
            <a:ext cx="35147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792088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10 models for best fitting</a:t>
            </a:r>
            <a:endParaRPr lang="en-AU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08720"/>
            <a:ext cx="40671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654" y="2348880"/>
            <a:ext cx="1543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6842" y="2348880"/>
            <a:ext cx="1543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49030" y="2348880"/>
            <a:ext cx="1543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41218" y="2348880"/>
            <a:ext cx="1543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33406" y="2348880"/>
            <a:ext cx="1543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654" y="4221088"/>
            <a:ext cx="1543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6842" y="4221088"/>
            <a:ext cx="1543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49030" y="4221088"/>
            <a:ext cx="1543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41218" y="4221088"/>
            <a:ext cx="1543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33406" y="4221088"/>
            <a:ext cx="1543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023531"/>
            <a:ext cx="2520000" cy="200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400" y="1951523"/>
            <a:ext cx="2520000" cy="226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581128"/>
            <a:ext cx="2520000" cy="199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400" y="4581128"/>
            <a:ext cx="2520000" cy="18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419732" y="151947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2016 Jul 21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48304" y="151947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2015 Aug 23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5686" y="260648"/>
            <a:ext cx="5652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Example  (107) Camilla</a:t>
            </a:r>
            <a:endParaRPr lang="en-A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2383571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Option 1: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Period increased by 0.000004hrs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528" y="508518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dirty="0" smtClean="0">
                <a:solidFill>
                  <a:srgbClr val="FFFF00"/>
                </a:solidFill>
              </a:rPr>
              <a:t>Option 2:</a:t>
            </a:r>
            <a:endParaRPr lang="en-AU" sz="2400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Period </a:t>
            </a:r>
            <a:r>
              <a:rPr lang="en-AU" dirty="0" smtClean="0">
                <a:solidFill>
                  <a:srgbClr val="FFFF00"/>
                </a:solidFill>
              </a:rPr>
              <a:t>decreased </a:t>
            </a:r>
            <a:r>
              <a:rPr lang="en-AU" dirty="0" smtClean="0">
                <a:solidFill>
                  <a:srgbClr val="FFFF00"/>
                </a:solidFill>
              </a:rPr>
              <a:t>by </a:t>
            </a:r>
            <a:endParaRPr lang="en-AU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0.000030hrs</a:t>
            </a:r>
            <a:endParaRPr lang="en-AU" dirty="0">
              <a:solidFill>
                <a:srgbClr val="FFFF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51520" y="4365104"/>
            <a:ext cx="856895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002060"/>
                </a:solidFill>
              </a:rPr>
              <a:t>Camilla - diameter from occultations</a:t>
            </a:r>
            <a:endParaRPr lang="en-A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980729"/>
          <a:ext cx="8568952" cy="5382597"/>
        </p:xfrm>
        <a:graphic>
          <a:graphicData uri="http://schemas.openxmlformats.org/drawingml/2006/table">
            <a:tbl>
              <a:tblPr/>
              <a:tblGrid>
                <a:gridCol w="1368152"/>
                <a:gridCol w="1080120"/>
                <a:gridCol w="1080120"/>
                <a:gridCol w="5040560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Event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Mean </a:t>
                      </a:r>
                      <a:r>
                        <a:rPr lang="en-AU" sz="1600" b="1" spc="30" baseline="0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dia</a:t>
                      </a: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volume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Mean </a:t>
                      </a:r>
                      <a:r>
                        <a:rPr lang="en-AU" sz="1600" b="1" spc="30" baseline="0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dia</a:t>
                      </a: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-surface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Comments</a:t>
                      </a:r>
                      <a:endParaRPr lang="en-AU" sz="1600" b="1" spc="3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 Jul 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221 km</a:t>
                      </a: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225 km</a:t>
                      </a: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spc="30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 Aug 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227 km</a:t>
                      </a: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231 km</a:t>
                      </a: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spc="30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 May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b="1" spc="30" baseline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Northern-most chord appears to be unreliable. Middle chord has large uncertainty. No reliable determination possible.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 Feb 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b="1" spc="30" baseline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Double star. Insufficient data to resolve reliably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 Jan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b="1" spc="30" baseline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 chord with a nearby miss. No determination possible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 Mar 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b="1" spc="30" baseline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 chords of inconsistent length close together. No reliable determination possible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4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2013 May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b="1" spc="30" baseline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Severe timing problems with northernmost chord. Other chord ‘possible’, not definite. No determination possible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 Oct 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r>
                        <a:rPr lang="en-AU" sz="1600" b="1" spc="3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218 km</a:t>
                      </a: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r>
                        <a:rPr lang="en-AU" sz="1600" b="1" spc="3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222 km</a:t>
                      </a: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Single chord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7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2004 Sep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214 km</a:t>
                      </a: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spc="3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218 km</a:t>
                      </a:r>
                      <a:endParaRPr lang="en-AU" sz="1600" b="1" spc="30" baseline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spc="3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Observed chords do not fit shape model. Middle chord affected by cirrus. Diameter derived by assuming the chord durations are correct for the two chords not affected by cloud</a:t>
                      </a:r>
                      <a:r>
                        <a:rPr lang="en-AU" sz="1600" spc="3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 Result must be doubtful.</a:t>
                      </a:r>
                      <a:endParaRPr lang="en-AU" sz="1600" spc="3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Diameter result</a:t>
            </a:r>
            <a:endParaRPr lang="en-A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Allocating a reduced weight to </a:t>
            </a:r>
            <a:r>
              <a:rPr lang="en-AU" dirty="0" smtClean="0">
                <a:solidFill>
                  <a:srgbClr val="FFFF00"/>
                </a:solidFill>
              </a:rPr>
              <a:t>the 2004 Sep 5 </a:t>
            </a:r>
            <a:r>
              <a:rPr lang="en-AU" dirty="0" smtClean="0">
                <a:solidFill>
                  <a:srgbClr val="FFFF00"/>
                </a:solidFill>
              </a:rPr>
              <a:t>observation, the </a:t>
            </a:r>
            <a:r>
              <a:rPr lang="en-AU" dirty="0" smtClean="0">
                <a:solidFill>
                  <a:srgbClr val="FFFF00"/>
                </a:solidFill>
              </a:rPr>
              <a:t>Mean Diameter of </a:t>
            </a:r>
            <a:r>
              <a:rPr lang="en-AU" dirty="0" smtClean="0">
                <a:solidFill>
                  <a:srgbClr val="FFFF00"/>
                </a:solidFill>
              </a:rPr>
              <a:t>(107) Camilla </a:t>
            </a:r>
            <a:r>
              <a:rPr lang="en-AU" dirty="0" smtClean="0">
                <a:solidFill>
                  <a:srgbClr val="FFFF00"/>
                </a:solidFill>
              </a:rPr>
              <a:t>is </a:t>
            </a:r>
            <a:r>
              <a:rPr lang="en-AU" dirty="0" smtClean="0">
                <a:solidFill>
                  <a:srgbClr val="FFFF00"/>
                </a:solidFill>
              </a:rPr>
              <a:t>:</a:t>
            </a:r>
          </a:p>
          <a:p>
            <a:pPr marL="1440000">
              <a:buNone/>
            </a:pPr>
            <a:r>
              <a:rPr lang="en-AU" dirty="0" smtClean="0">
                <a:solidFill>
                  <a:srgbClr val="FFC000"/>
                </a:solidFill>
              </a:rPr>
              <a:t>223 </a:t>
            </a:r>
            <a:r>
              <a:rPr lang="en-AU" dirty="0" smtClean="0">
                <a:solidFill>
                  <a:srgbClr val="FFC000"/>
                </a:solidFill>
              </a:rPr>
              <a:t>± 4 km (equivalent volume</a:t>
            </a:r>
            <a:r>
              <a:rPr lang="en-AU" dirty="0" smtClean="0">
                <a:solidFill>
                  <a:srgbClr val="FFC000"/>
                </a:solidFill>
              </a:rPr>
              <a:t>); </a:t>
            </a:r>
            <a:r>
              <a:rPr lang="en-AU" dirty="0" smtClean="0">
                <a:solidFill>
                  <a:srgbClr val="FFC000"/>
                </a:solidFill>
              </a:rPr>
              <a:t>or </a:t>
            </a:r>
            <a:endParaRPr lang="en-AU" dirty="0" smtClean="0">
              <a:solidFill>
                <a:srgbClr val="FFC000"/>
              </a:solidFill>
            </a:endParaRPr>
          </a:p>
          <a:p>
            <a:pPr marL="1440000">
              <a:buNone/>
            </a:pPr>
            <a:r>
              <a:rPr lang="en-AU" dirty="0" smtClean="0">
                <a:solidFill>
                  <a:srgbClr val="FFC000"/>
                </a:solidFill>
              </a:rPr>
              <a:t>227 </a:t>
            </a:r>
            <a:r>
              <a:rPr lang="en-AU" dirty="0" smtClean="0">
                <a:solidFill>
                  <a:srgbClr val="FFC000"/>
                </a:solidFill>
              </a:rPr>
              <a:t>± </a:t>
            </a:r>
            <a:r>
              <a:rPr lang="en-AU" dirty="0" smtClean="0">
                <a:solidFill>
                  <a:srgbClr val="FFC000"/>
                </a:solidFill>
              </a:rPr>
              <a:t>4 km </a:t>
            </a:r>
            <a:r>
              <a:rPr lang="en-AU" dirty="0" smtClean="0">
                <a:solidFill>
                  <a:srgbClr val="FFC000"/>
                </a:solidFill>
              </a:rPr>
              <a:t>(equivalent surface area). </a:t>
            </a:r>
            <a:endParaRPr lang="en-AU" dirty="0" smtClean="0">
              <a:solidFill>
                <a:srgbClr val="FFC0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This compares with:</a:t>
            </a:r>
          </a:p>
          <a:p>
            <a:pPr marL="1440000">
              <a:buNone/>
            </a:pPr>
            <a:r>
              <a:rPr lang="en-AU" dirty="0" smtClean="0">
                <a:solidFill>
                  <a:srgbClr val="FF0000"/>
                </a:solidFill>
              </a:rPr>
              <a:t>IRAS	</a:t>
            </a:r>
            <a:r>
              <a:rPr lang="en-AU" dirty="0" smtClean="0">
                <a:solidFill>
                  <a:srgbClr val="FF0000"/>
                </a:solidFill>
              </a:rPr>
              <a:t>	</a:t>
            </a:r>
            <a:r>
              <a:rPr lang="en-AU" dirty="0" smtClean="0">
                <a:solidFill>
                  <a:srgbClr val="FF0000"/>
                </a:solidFill>
              </a:rPr>
              <a:t>222.62km (±17.1 km)</a:t>
            </a:r>
            <a:endParaRPr lang="en-AU" dirty="0" smtClean="0">
              <a:solidFill>
                <a:srgbClr val="FF0000"/>
              </a:solidFill>
            </a:endParaRPr>
          </a:p>
          <a:p>
            <a:pPr marL="1440000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AcuA</a:t>
            </a:r>
            <a:r>
              <a:rPr lang="en-AU" dirty="0" smtClean="0">
                <a:solidFill>
                  <a:srgbClr val="FF0000"/>
                </a:solidFill>
              </a:rPr>
              <a:t>	</a:t>
            </a:r>
            <a:r>
              <a:rPr lang="en-AU" dirty="0" smtClean="0">
                <a:solidFill>
                  <a:srgbClr val="FF0000"/>
                </a:solidFill>
              </a:rPr>
              <a:t>200.37km</a:t>
            </a:r>
            <a:r>
              <a:rPr lang="en-AU" dirty="0" smtClean="0">
                <a:solidFill>
                  <a:srgbClr val="FF0000"/>
                </a:solidFill>
              </a:rPr>
              <a:t> (±</a:t>
            </a:r>
            <a:r>
              <a:rPr lang="en-AU" dirty="0" smtClean="0">
                <a:solidFill>
                  <a:srgbClr val="FF0000"/>
                </a:solidFill>
              </a:rPr>
              <a:t>3.51 km</a:t>
            </a:r>
            <a:r>
              <a:rPr lang="en-AU" dirty="0" smtClean="0">
                <a:solidFill>
                  <a:srgbClr val="FF0000"/>
                </a:solidFill>
              </a:rPr>
              <a:t>)</a:t>
            </a:r>
          </a:p>
          <a:p>
            <a:pPr marL="1440000">
              <a:buNone/>
            </a:pPr>
            <a:r>
              <a:rPr lang="en-AU" dirty="0" smtClean="0">
                <a:solidFill>
                  <a:srgbClr val="FF0000"/>
                </a:solidFill>
              </a:rPr>
              <a:t>Wise	</a:t>
            </a:r>
            <a:r>
              <a:rPr lang="en-AU" dirty="0" smtClean="0">
                <a:solidFill>
                  <a:srgbClr val="FF0000"/>
                </a:solidFill>
              </a:rPr>
              <a:t>219.37km (±5.94 km </a:t>
            </a:r>
            <a:r>
              <a:rPr lang="en-AU" dirty="0" smtClean="0">
                <a:solidFill>
                  <a:srgbClr val="00B050"/>
                </a:solidFill>
              </a:rPr>
              <a:t>+ 10% 				systematic uncertainty</a:t>
            </a:r>
            <a:r>
              <a:rPr lang="en-AU" dirty="0" smtClean="0">
                <a:solidFill>
                  <a:srgbClr val="FF0000"/>
                </a:solidFill>
              </a:rPr>
              <a:t>)</a:t>
            </a:r>
            <a:endParaRPr lang="en-A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Learning #1</a:t>
            </a:r>
            <a:endParaRPr lang="en-A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FF00"/>
                </a:solidFill>
              </a:rPr>
              <a:t>Accurate time base is </a:t>
            </a:r>
            <a:r>
              <a:rPr lang="en-AU" i="1" dirty="0" smtClean="0">
                <a:solidFill>
                  <a:srgbClr val="FFFF00"/>
                </a:solidFill>
              </a:rPr>
              <a:t>essential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Need to consider the possibility of a shape model fit at two or more different orientations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Need </a:t>
            </a:r>
            <a:r>
              <a:rPr lang="en-AU" i="1" dirty="0" smtClean="0">
                <a:solidFill>
                  <a:srgbClr val="FFFF00"/>
                </a:solidFill>
              </a:rPr>
              <a:t>at least </a:t>
            </a:r>
            <a:r>
              <a:rPr lang="en-AU" dirty="0" smtClean="0">
                <a:solidFill>
                  <a:srgbClr val="FFFF00"/>
                </a:solidFill>
              </a:rPr>
              <a:t>two well-observed events to resolve model, and period correction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Need to consider the possibility of the rotation being in error by more than one full rotation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sz="3800" dirty="0" smtClean="0">
                <a:solidFill>
                  <a:srgbClr val="FFFF00"/>
                </a:solidFill>
              </a:rPr>
              <a:t>In our predictions, we rely on asteroid diameters determined from (in order):</a:t>
            </a:r>
          </a:p>
          <a:p>
            <a:pPr marL="857250" indent="-857250">
              <a:buFont typeface="+mj-lt"/>
              <a:buAutoNum type="romanLcPeriod"/>
            </a:pPr>
            <a:r>
              <a:rPr lang="en-AU" sz="3800" dirty="0" smtClean="0">
                <a:solidFill>
                  <a:srgbClr val="FFFF00"/>
                </a:solidFill>
              </a:rPr>
              <a:t>AKARI </a:t>
            </a:r>
            <a:r>
              <a:rPr lang="en-AU" sz="3800" dirty="0" err="1" smtClean="0">
                <a:solidFill>
                  <a:srgbClr val="FFFF00"/>
                </a:solidFill>
              </a:rPr>
              <a:t>AcuA</a:t>
            </a:r>
            <a:r>
              <a:rPr lang="en-AU" sz="3800" dirty="0" smtClean="0">
                <a:solidFill>
                  <a:srgbClr val="FFFF00"/>
                </a:solidFill>
              </a:rPr>
              <a:t> </a:t>
            </a:r>
            <a:r>
              <a:rPr lang="en-AU" sz="3800" dirty="0" smtClean="0">
                <a:solidFill>
                  <a:srgbClr val="FFFF00"/>
                </a:solidFill>
              </a:rPr>
              <a:t>(IR satellite measurements)</a:t>
            </a:r>
          </a:p>
          <a:p>
            <a:pPr marL="857250" indent="-857250">
              <a:buFont typeface="+mj-lt"/>
              <a:buAutoNum type="romanLcPeriod"/>
            </a:pPr>
            <a:r>
              <a:rPr lang="en-AU" sz="3800" dirty="0" smtClean="0">
                <a:solidFill>
                  <a:srgbClr val="FFFF00"/>
                </a:solidFill>
              </a:rPr>
              <a:t>IRAS </a:t>
            </a:r>
            <a:r>
              <a:rPr lang="en-AU" sz="3800" dirty="0" err="1" smtClean="0">
                <a:solidFill>
                  <a:srgbClr val="FFFF00"/>
                </a:solidFill>
              </a:rPr>
              <a:t>diamalb</a:t>
            </a:r>
            <a:r>
              <a:rPr lang="en-AU" sz="3800" dirty="0" smtClean="0">
                <a:solidFill>
                  <a:srgbClr val="FFFF00"/>
                </a:solidFill>
              </a:rPr>
              <a:t> </a:t>
            </a:r>
            <a:r>
              <a:rPr lang="en-AU" sz="3800" dirty="0" smtClean="0">
                <a:solidFill>
                  <a:srgbClr val="FFFF00"/>
                </a:solidFill>
              </a:rPr>
              <a:t>(IR satellite measurements)</a:t>
            </a:r>
          </a:p>
          <a:p>
            <a:pPr marL="857250" indent="-857250">
              <a:buFont typeface="+mj-lt"/>
              <a:buAutoNum type="romanLcPeriod"/>
            </a:pPr>
            <a:r>
              <a:rPr lang="en-AU" sz="3800" dirty="0" smtClean="0">
                <a:solidFill>
                  <a:srgbClr val="FFFF00"/>
                </a:solidFill>
              </a:rPr>
              <a:t>WISE </a:t>
            </a:r>
            <a:r>
              <a:rPr lang="en-AU" sz="3800" dirty="0" smtClean="0">
                <a:solidFill>
                  <a:srgbClr val="FFFF00"/>
                </a:solidFill>
              </a:rPr>
              <a:t>MBA </a:t>
            </a:r>
            <a:r>
              <a:rPr lang="en-AU" sz="3800" dirty="0" smtClean="0">
                <a:solidFill>
                  <a:srgbClr val="FFFF00"/>
                </a:solidFill>
              </a:rPr>
              <a:t>(IR satellite measurements)</a:t>
            </a:r>
          </a:p>
          <a:p>
            <a:pPr marL="857250" indent="-857250">
              <a:buFont typeface="+mj-lt"/>
              <a:buAutoNum type="romanLcPeriod"/>
            </a:pPr>
            <a:r>
              <a:rPr lang="en-AU" sz="3800" dirty="0" smtClean="0">
                <a:solidFill>
                  <a:srgbClr val="FFFF00"/>
                </a:solidFill>
              </a:rPr>
              <a:t>Asteroid </a:t>
            </a:r>
            <a:r>
              <a:rPr lang="en-AU" sz="3800" dirty="0" smtClean="0">
                <a:solidFill>
                  <a:srgbClr val="FFFF00"/>
                </a:solidFill>
              </a:rPr>
              <a:t>absolute magnitude </a:t>
            </a:r>
            <a:r>
              <a:rPr lang="en-AU" sz="3800" dirty="0" smtClean="0">
                <a:solidFill>
                  <a:srgbClr val="FFFF00"/>
                </a:solidFill>
              </a:rPr>
              <a:t>H0, using a nominal </a:t>
            </a:r>
            <a:r>
              <a:rPr lang="en-AU" sz="3800" dirty="0" err="1" smtClean="0">
                <a:solidFill>
                  <a:srgbClr val="FFFF00"/>
                </a:solidFill>
              </a:rPr>
              <a:t>albedo</a:t>
            </a:r>
            <a:r>
              <a:rPr lang="en-AU" sz="3800" dirty="0" smtClean="0">
                <a:solidFill>
                  <a:srgbClr val="FFFF00"/>
                </a:solidFill>
              </a:rPr>
              <a:t>:   </a:t>
            </a:r>
            <a:r>
              <a:rPr lang="en-AU" sz="3800" dirty="0" err="1" smtClean="0">
                <a:solidFill>
                  <a:srgbClr val="FFFF00"/>
                </a:solidFill>
              </a:rPr>
              <a:t>Dia</a:t>
            </a:r>
            <a:r>
              <a:rPr lang="en-AU" sz="3800" dirty="0" smtClean="0">
                <a:solidFill>
                  <a:srgbClr val="FFFF00"/>
                </a:solidFill>
              </a:rPr>
              <a:t> </a:t>
            </a:r>
            <a:r>
              <a:rPr lang="en-AU" sz="3800" dirty="0" smtClean="0">
                <a:solidFill>
                  <a:srgbClr val="FFFF00"/>
                </a:solidFill>
              </a:rPr>
              <a:t>= 10 </a:t>
            </a:r>
            <a:r>
              <a:rPr lang="en-AU" sz="3800" baseline="30000" dirty="0" smtClean="0">
                <a:solidFill>
                  <a:srgbClr val="FFFF00"/>
                </a:solidFill>
              </a:rPr>
              <a:t>(3.52 - H0/5)</a:t>
            </a:r>
            <a:endParaRPr lang="en-AU" sz="3800" dirty="0" smtClean="0">
              <a:solidFill>
                <a:srgbClr val="FFFF00"/>
              </a:solidFill>
            </a:endParaRPr>
          </a:p>
          <a:p>
            <a:pPr marL="857250" indent="-857250">
              <a:buNone/>
            </a:pPr>
            <a:endParaRPr lang="en-AU" sz="3800" dirty="0" smtClean="0">
              <a:solidFill>
                <a:srgbClr val="FFFF00"/>
              </a:solidFill>
            </a:endParaRPr>
          </a:p>
          <a:p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Learning #2</a:t>
            </a:r>
            <a:endParaRPr lang="en-A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The correct model and period should fit all past observations</a:t>
            </a:r>
            <a:endParaRPr lang="en-AU" i="1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Where a fit does not occur, need to look carefully at the individual observations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Shape model fitting – if done correctly – will identify/exclude erroneous chords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2196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normalizeH="0" baseline="0" noProof="0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Accurate measurement of asteroid</a:t>
            </a:r>
            <a:r>
              <a:rPr kumimoji="0" lang="en-US" sz="4200" b="1" i="0" u="none" strike="noStrike" kern="1200" normalizeH="0" noProof="0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size from occultations is now possible</a:t>
            </a:r>
            <a:r>
              <a:rPr kumimoji="0" lang="en-US" sz="4200" b="1" i="0" u="none" strike="noStrike" kern="1200" normalizeH="0" baseline="0" noProof="0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….</a:t>
            </a:r>
            <a:endParaRPr kumimoji="0" lang="en-US" sz="4200" b="1" i="0" u="none" strike="noStrike" kern="1200" normalizeH="0" baseline="0" noProof="0" dirty="0" smtClean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Any questions?!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131840" y="2420888"/>
          <a:ext cx="2952328" cy="4203170"/>
        </p:xfrm>
        <a:graphic>
          <a:graphicData uri="http://schemas.openxmlformats.org/presentationml/2006/ole">
            <p:oleObj spid="_x0000_s30722" name="Clip" r:id="rId3" imgW="3848040" imgH="5478120" progId="">
              <p:embed/>
            </p:oleObj>
          </a:graphicData>
        </a:graphic>
      </p:graphicFrame>
      <p:pic>
        <p:nvPicPr>
          <p:cNvPr id="6" name="Picture 3" descr="C:\Users\DaveH Admin\AppData\Local\Microsoft\Windows\Temporary Internet Files\Content.IE5\HEP3D7CW\MM90023644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44522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Recently the New York Times published an article that asserted the NASA scientists responsible for analysing the WISE </a:t>
            </a:r>
            <a:r>
              <a:rPr lang="en-AU" dirty="0" smtClean="0">
                <a:solidFill>
                  <a:srgbClr val="FFFF00"/>
                </a:solidFill>
              </a:rPr>
              <a:t>&amp; NEOWISE data </a:t>
            </a:r>
            <a:r>
              <a:rPr lang="en-AU" dirty="0" smtClean="0">
                <a:solidFill>
                  <a:srgbClr val="FFFF00"/>
                </a:solidFill>
              </a:rPr>
              <a:t>had not analysed the data correctly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Argument was based on theoretical considerations of the </a:t>
            </a:r>
            <a:r>
              <a:rPr lang="en-AU" dirty="0" smtClean="0">
                <a:solidFill>
                  <a:srgbClr val="FFFF00"/>
                </a:solidFill>
              </a:rPr>
              <a:t>mathematics/statistics </a:t>
            </a:r>
            <a:r>
              <a:rPr lang="en-AU" dirty="0" smtClean="0">
                <a:solidFill>
                  <a:srgbClr val="FFFF00"/>
                </a:solidFill>
              </a:rPr>
              <a:t>used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Assertions were made that </a:t>
            </a:r>
            <a:r>
              <a:rPr lang="en-AU" dirty="0" smtClean="0">
                <a:solidFill>
                  <a:srgbClr val="FFFF00"/>
                </a:solidFill>
              </a:rPr>
              <a:t>WISE &amp; NEOWISE </a:t>
            </a:r>
            <a:r>
              <a:rPr lang="en-AU" dirty="0" smtClean="0">
                <a:solidFill>
                  <a:srgbClr val="FFFF00"/>
                </a:solidFill>
              </a:rPr>
              <a:t>diameters could be in error by a large </a:t>
            </a:r>
            <a:r>
              <a:rPr lang="en-AU" dirty="0" smtClean="0">
                <a:solidFill>
                  <a:srgbClr val="FFFF00"/>
                </a:solidFill>
              </a:rPr>
              <a:t>amount</a:t>
            </a:r>
          </a:p>
          <a:p>
            <a:r>
              <a:rPr lang="en-A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Underlying problem</a:t>
            </a:r>
            <a:r>
              <a:rPr lang="en-AU" dirty="0" smtClean="0">
                <a:solidFill>
                  <a:srgbClr val="FFFF00"/>
                </a:solidFill>
              </a:rPr>
              <a:t> – how do we check the validity of inferred diameters</a:t>
            </a:r>
            <a:endParaRPr lang="en-A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en-AU" sz="3600" dirty="0" smtClean="0">
                <a:solidFill>
                  <a:srgbClr val="FFFF00"/>
                </a:solidFill>
              </a:rPr>
              <a:t>Current techniques for measuring asteroid diameters are:</a:t>
            </a:r>
          </a:p>
          <a:p>
            <a:pPr lvl="1"/>
            <a:r>
              <a:rPr lang="en-AU" sz="3200" dirty="0" smtClean="0">
                <a:solidFill>
                  <a:srgbClr val="FFFF00"/>
                </a:solidFill>
              </a:rPr>
              <a:t>Direct measure from a visiting satellite (not </a:t>
            </a:r>
            <a:r>
              <a:rPr lang="en-AU" sz="3200" dirty="0" smtClean="0">
                <a:solidFill>
                  <a:srgbClr val="FFFF00"/>
                </a:solidFill>
              </a:rPr>
              <a:t>many!)</a:t>
            </a:r>
            <a:endParaRPr lang="en-AU" sz="3200" dirty="0" smtClean="0">
              <a:solidFill>
                <a:srgbClr val="FFFF00"/>
              </a:solidFill>
            </a:endParaRPr>
          </a:p>
          <a:p>
            <a:pPr lvl="1"/>
            <a:r>
              <a:rPr lang="en-AU" sz="3200" dirty="0" smtClean="0">
                <a:solidFill>
                  <a:srgbClr val="FFFF00"/>
                </a:solidFill>
              </a:rPr>
              <a:t>Radar imaging (not many, </a:t>
            </a:r>
            <a:r>
              <a:rPr lang="en-AU" sz="3200" dirty="0" smtClean="0">
                <a:solidFill>
                  <a:srgbClr val="FFFF00"/>
                </a:solidFill>
              </a:rPr>
              <a:t>and they are mainly of </a:t>
            </a:r>
            <a:r>
              <a:rPr lang="en-AU" sz="3200" dirty="0" smtClean="0">
                <a:solidFill>
                  <a:srgbClr val="FFFF00"/>
                </a:solidFill>
              </a:rPr>
              <a:t>Near-Earth asteroids)</a:t>
            </a:r>
          </a:p>
          <a:p>
            <a:pPr lvl="1"/>
            <a:r>
              <a:rPr lang="en-AU" sz="3200" dirty="0" smtClean="0">
                <a:solidFill>
                  <a:srgbClr val="FFFF00"/>
                </a:solidFill>
              </a:rPr>
              <a:t>Direct imaging with adaptive optics (not many)</a:t>
            </a:r>
          </a:p>
          <a:p>
            <a:pPr lvl="1"/>
            <a:r>
              <a:rPr lang="en-AU" sz="3200" dirty="0" smtClean="0">
                <a:solidFill>
                  <a:srgbClr val="FFFF00"/>
                </a:solidFill>
              </a:rPr>
              <a:t>Occultations</a:t>
            </a:r>
          </a:p>
          <a:p>
            <a:endParaRPr lang="en-AU" sz="2800" dirty="0" smtClean="0">
              <a:solidFill>
                <a:srgbClr val="FFFF00"/>
              </a:solidFill>
            </a:endParaRPr>
          </a:p>
          <a:p>
            <a:endParaRPr lang="en-A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FF00"/>
                </a:solidFill>
              </a:rPr>
              <a:t>Problem with occultations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Asteroids are irregular in shape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An asteroidal occultation can derive a profile for a </a:t>
            </a:r>
            <a:r>
              <a:rPr lang="en-AU" i="1" dirty="0" smtClean="0">
                <a:solidFill>
                  <a:srgbClr val="FFFF00"/>
                </a:solidFill>
              </a:rPr>
              <a:t>particular</a:t>
            </a:r>
            <a:r>
              <a:rPr lang="en-AU" dirty="0" smtClean="0">
                <a:solidFill>
                  <a:srgbClr val="FFFF00"/>
                </a:solidFill>
              </a:rPr>
              <a:t> orientation of an asteroid, at the 1km level</a:t>
            </a:r>
          </a:p>
          <a:p>
            <a:r>
              <a:rPr lang="en-A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Problem</a:t>
            </a:r>
          </a:p>
          <a:p>
            <a:pPr lvl="1"/>
            <a:r>
              <a:rPr lang="en-AU" dirty="0" smtClean="0">
                <a:solidFill>
                  <a:srgbClr val="FFFF00"/>
                </a:solidFill>
              </a:rPr>
              <a:t>how </a:t>
            </a:r>
            <a:r>
              <a:rPr lang="en-AU" dirty="0" smtClean="0">
                <a:solidFill>
                  <a:srgbClr val="FFFF00"/>
                </a:solidFill>
              </a:rPr>
              <a:t>do you derive the mean diameter of an asteroid from </a:t>
            </a:r>
            <a:r>
              <a:rPr lang="en-AU" dirty="0" smtClean="0">
                <a:solidFill>
                  <a:srgbClr val="FFFF00"/>
                </a:solidFill>
              </a:rPr>
              <a:t>a single </a:t>
            </a:r>
            <a:r>
              <a:rPr lang="en-AU" dirty="0" smtClean="0">
                <a:solidFill>
                  <a:srgbClr val="FFFF00"/>
                </a:solidFill>
              </a:rPr>
              <a:t>o</a:t>
            </a:r>
            <a:r>
              <a:rPr lang="en-AU" dirty="0" smtClean="0">
                <a:solidFill>
                  <a:srgbClr val="FFFF00"/>
                </a:solidFill>
              </a:rPr>
              <a:t>bserved </a:t>
            </a:r>
            <a:r>
              <a:rPr lang="en-AU" dirty="0" smtClean="0">
                <a:solidFill>
                  <a:srgbClr val="FFFF00"/>
                </a:solidFill>
              </a:rPr>
              <a:t>profile</a:t>
            </a:r>
            <a:r>
              <a:rPr lang="en-AU" dirty="0" smtClean="0">
                <a:solidFill>
                  <a:srgbClr val="FFFF00"/>
                </a:solidFill>
              </a:rPr>
              <a:t>? </a:t>
            </a:r>
          </a:p>
          <a:p>
            <a:pPr lvl="1"/>
            <a:r>
              <a:rPr lang="en-AU" dirty="0" smtClean="0">
                <a:solidFill>
                  <a:srgbClr val="FFFF00"/>
                </a:solidFill>
              </a:rPr>
              <a:t>how do you reliably combine results from different events in a determinative manner?</a:t>
            </a:r>
            <a:endParaRPr lang="en-AU" dirty="0" smtClean="0">
              <a:solidFill>
                <a:srgbClr val="FFFF00"/>
              </a:solidFill>
            </a:endParaRPr>
          </a:p>
          <a:p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4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Meaning of </a:t>
            </a:r>
            <a:r>
              <a:rPr lang="en-AU" sz="48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Mean diameter</a:t>
            </a:r>
            <a:endParaRPr lang="en-AU" sz="48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What </a:t>
            </a:r>
            <a:r>
              <a:rPr lang="en-AU" dirty="0" smtClean="0">
                <a:solidFill>
                  <a:srgbClr val="FFFF00"/>
                </a:solidFill>
              </a:rPr>
              <a:t>is the ‘mean’ diameter of an irregular object</a:t>
            </a:r>
            <a:r>
              <a:rPr lang="en-AU" dirty="0" smtClean="0">
                <a:solidFill>
                  <a:srgbClr val="FFFF00"/>
                </a:solidFill>
              </a:rPr>
              <a:t>? In practice, the possibilities are:</a:t>
            </a:r>
            <a:endParaRPr lang="en-AU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solidFill>
                  <a:srgbClr val="FFFF00"/>
                </a:solidFill>
              </a:rPr>
              <a:t>diameter </a:t>
            </a:r>
            <a:r>
              <a:rPr lang="en-AU" dirty="0" smtClean="0">
                <a:solidFill>
                  <a:srgbClr val="FFFF00"/>
                </a:solidFill>
              </a:rPr>
              <a:t>of a sphere that has the same volume as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solidFill>
                  <a:srgbClr val="FFFF00"/>
                </a:solidFill>
              </a:rPr>
              <a:t>diameter </a:t>
            </a:r>
            <a:r>
              <a:rPr lang="en-AU" dirty="0" smtClean="0">
                <a:solidFill>
                  <a:srgbClr val="FFFF00"/>
                </a:solidFill>
              </a:rPr>
              <a:t>of a sphere that has the same surface area as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solidFill>
                  <a:srgbClr val="FFFF00"/>
                </a:solidFill>
              </a:rPr>
              <a:t>tri-axial </a:t>
            </a:r>
            <a:r>
              <a:rPr lang="en-AU" dirty="0" smtClean="0">
                <a:solidFill>
                  <a:srgbClr val="FFFF00"/>
                </a:solidFill>
              </a:rPr>
              <a:t>ellipsoid that has the same volume and moment of inertia as the </a:t>
            </a:r>
            <a:r>
              <a:rPr lang="en-AU" dirty="0" smtClean="0">
                <a:solidFill>
                  <a:srgbClr val="FFFF00"/>
                </a:solidFill>
              </a:rPr>
              <a:t>object (although this does not have a single diameter)</a:t>
            </a:r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Diameters of spheres of equal volume and equal surface area are generally different</a:t>
            </a:r>
            <a:endParaRPr lang="en-AU" dirty="0" smtClean="0">
              <a:solidFill>
                <a:srgbClr val="FFFF00"/>
              </a:solidFill>
            </a:endParaRPr>
          </a:p>
          <a:p>
            <a:r>
              <a:rPr lang="en-A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Example:</a:t>
            </a:r>
            <a:r>
              <a:rPr lang="en-AU" dirty="0" smtClean="0">
                <a:solidFill>
                  <a:srgbClr val="FFFF00"/>
                </a:solidFill>
              </a:rPr>
              <a:t> the ‘mean diameter’ of a cube based on equivalence of surface area is 11% larger than that based on volume.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The most </a:t>
            </a:r>
            <a:r>
              <a:rPr lang="en-AU" dirty="0" smtClean="0">
                <a:solidFill>
                  <a:srgbClr val="FFFF00"/>
                </a:solidFill>
              </a:rPr>
              <a:t>logical </a:t>
            </a:r>
            <a:r>
              <a:rPr lang="en-AU" dirty="0" smtClean="0">
                <a:solidFill>
                  <a:srgbClr val="FFFF00"/>
                </a:solidFill>
              </a:rPr>
              <a:t>basis is </a:t>
            </a:r>
            <a:r>
              <a:rPr lang="en-AU" dirty="0" smtClean="0">
                <a:solidFill>
                  <a:srgbClr val="FFFF00"/>
                </a:solidFill>
              </a:rPr>
              <a:t>volume </a:t>
            </a:r>
            <a:r>
              <a:rPr lang="en-AU" dirty="0" smtClean="0">
                <a:solidFill>
                  <a:srgbClr val="FFFF00"/>
                </a:solidFill>
              </a:rPr>
              <a:t>equivalence. (From </a:t>
            </a:r>
            <a:r>
              <a:rPr lang="en-AU" dirty="0" smtClean="0">
                <a:solidFill>
                  <a:srgbClr val="FFFF00"/>
                </a:solidFill>
              </a:rPr>
              <a:t>advice</a:t>
            </a:r>
            <a:r>
              <a:rPr lang="en-AU" dirty="0" smtClean="0">
                <a:solidFill>
                  <a:srgbClr val="FFFF00"/>
                </a:solidFill>
              </a:rPr>
              <a:t>) WISE </a:t>
            </a:r>
            <a:r>
              <a:rPr lang="en-AU" dirty="0" smtClean="0">
                <a:solidFill>
                  <a:srgbClr val="FFFF00"/>
                </a:solidFill>
              </a:rPr>
              <a:t>determinations </a:t>
            </a:r>
            <a:r>
              <a:rPr lang="en-AU" dirty="0" smtClean="0">
                <a:solidFill>
                  <a:srgbClr val="FFFF00"/>
                </a:solidFill>
              </a:rPr>
              <a:t>apparently  are based on </a:t>
            </a:r>
            <a:r>
              <a:rPr lang="en-AU" dirty="0" smtClean="0">
                <a:solidFill>
                  <a:srgbClr val="FFFF00"/>
                </a:solidFill>
              </a:rPr>
              <a:t>surface equivalence</a:t>
            </a:r>
            <a:r>
              <a:rPr lang="en-AU" dirty="0" smtClean="0">
                <a:solidFill>
                  <a:srgbClr val="FFFF00"/>
                </a:solidFill>
              </a:rPr>
              <a:t>. (Other satellite measurements may also be on surface area). </a:t>
            </a:r>
            <a:r>
              <a:rPr lang="en-AU" dirty="0" smtClean="0">
                <a:solidFill>
                  <a:srgbClr val="FFFF00"/>
                </a:solidFill>
              </a:rPr>
              <a:t>Ellipsoidal determinations do not have a single diameter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At the level of precision we can achieve, it is critical </a:t>
            </a:r>
            <a:r>
              <a:rPr lang="en-AU" dirty="0" smtClean="0">
                <a:solidFill>
                  <a:srgbClr val="FFFF00"/>
                </a:solidFill>
              </a:rPr>
              <a:t>that we </a:t>
            </a:r>
            <a:r>
              <a:rPr lang="en-AU" dirty="0" smtClean="0">
                <a:solidFill>
                  <a:srgbClr val="FFFF00"/>
                </a:solidFill>
              </a:rPr>
              <a:t>specify the </a:t>
            </a:r>
            <a:r>
              <a:rPr lang="en-AU" dirty="0" smtClean="0">
                <a:solidFill>
                  <a:srgbClr val="FFFF00"/>
                </a:solidFill>
              </a:rPr>
              <a:t>basis of any ‘mean diameter’ determination.</a:t>
            </a:r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Can solve the occultation profile issue by fitting observations to </a:t>
            </a:r>
            <a:r>
              <a:rPr lang="en-AU" dirty="0" smtClean="0">
                <a:solidFill>
                  <a:srgbClr val="FFFF00"/>
                </a:solidFill>
              </a:rPr>
              <a:t>shape </a:t>
            </a:r>
            <a:r>
              <a:rPr lang="en-AU" dirty="0" smtClean="0">
                <a:solidFill>
                  <a:srgbClr val="FFFF00"/>
                </a:solidFill>
              </a:rPr>
              <a:t>models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DAMIT shape models now include (in metadata) the dimension of the mean diameter – based on both volume and surface area – with each shape model</a:t>
            </a:r>
          </a:p>
          <a:p>
            <a:r>
              <a:rPr lang="en-AU" i="1" dirty="0" smtClean="0">
                <a:solidFill>
                  <a:srgbClr val="FFFF00"/>
                </a:solidFill>
              </a:rPr>
              <a:t>In principle</a:t>
            </a:r>
            <a:r>
              <a:rPr lang="en-AU" dirty="0" smtClean="0">
                <a:solidFill>
                  <a:srgbClr val="FFFF00"/>
                </a:solidFill>
              </a:rPr>
              <a:t>, </a:t>
            </a:r>
            <a:r>
              <a:rPr lang="en-AU" dirty="0" smtClean="0">
                <a:solidFill>
                  <a:srgbClr val="FFFF00"/>
                </a:solidFill>
              </a:rPr>
              <a:t>by fitting </a:t>
            </a:r>
            <a:r>
              <a:rPr lang="en-AU" dirty="0" smtClean="0">
                <a:solidFill>
                  <a:srgbClr val="FFFF00"/>
                </a:solidFill>
              </a:rPr>
              <a:t>the chords from a single </a:t>
            </a:r>
            <a:r>
              <a:rPr lang="en-AU" dirty="0" smtClean="0">
                <a:solidFill>
                  <a:srgbClr val="FFFF00"/>
                </a:solidFill>
              </a:rPr>
              <a:t>occultation event to </a:t>
            </a:r>
            <a:r>
              <a:rPr lang="en-AU" dirty="0" smtClean="0">
                <a:solidFill>
                  <a:srgbClr val="FFFF00"/>
                </a:solidFill>
              </a:rPr>
              <a:t>a shape model, </a:t>
            </a:r>
            <a:r>
              <a:rPr lang="en-AU" dirty="0" smtClean="0">
                <a:solidFill>
                  <a:srgbClr val="FFFF00"/>
                </a:solidFill>
              </a:rPr>
              <a:t>we can directly measure the </a:t>
            </a:r>
            <a:r>
              <a:rPr lang="en-AU" dirty="0" smtClean="0">
                <a:solidFill>
                  <a:srgbClr val="FFFF00"/>
                </a:solidFill>
              </a:rPr>
              <a:t>asteroid’s mean diameter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26064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Using shape models</a:t>
            </a:r>
            <a:endParaRPr lang="en-A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AU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Practical problem #1</a:t>
            </a:r>
            <a:endParaRPr lang="en-AU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Shape </a:t>
            </a:r>
            <a:r>
              <a:rPr lang="en-AU" dirty="0" smtClean="0">
                <a:solidFill>
                  <a:srgbClr val="FFFF00"/>
                </a:solidFill>
              </a:rPr>
              <a:t>models are derived from light curves measured over a period of years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The period of rotation has a level of uncertainty that is not readily </a:t>
            </a:r>
            <a:r>
              <a:rPr lang="en-AU" dirty="0" smtClean="0">
                <a:solidFill>
                  <a:srgbClr val="FFFF00"/>
                </a:solidFill>
              </a:rPr>
              <a:t>available. That </a:t>
            </a:r>
            <a:r>
              <a:rPr lang="en-AU" dirty="0" smtClean="0">
                <a:solidFill>
                  <a:srgbClr val="FFFF00"/>
                </a:solidFill>
              </a:rPr>
              <a:t>uncertainty depends upon:</a:t>
            </a:r>
          </a:p>
          <a:p>
            <a:pPr lvl="1"/>
            <a:r>
              <a:rPr lang="en-AU" dirty="0" smtClean="0">
                <a:solidFill>
                  <a:srgbClr val="FFFF00"/>
                </a:solidFill>
              </a:rPr>
              <a:t>The length of time covered by the light curves</a:t>
            </a:r>
          </a:p>
          <a:p>
            <a:pPr lvl="1"/>
            <a:r>
              <a:rPr lang="en-AU" dirty="0" smtClean="0">
                <a:solidFill>
                  <a:srgbClr val="FFFF00"/>
                </a:solidFill>
              </a:rPr>
              <a:t>The </a:t>
            </a:r>
            <a:r>
              <a:rPr lang="en-AU" dirty="0" smtClean="0">
                <a:solidFill>
                  <a:srgbClr val="FFFF00"/>
                </a:solidFill>
              </a:rPr>
              <a:t>elapsed time since the </a:t>
            </a:r>
            <a:r>
              <a:rPr lang="en-AU" dirty="0" smtClean="0">
                <a:solidFill>
                  <a:srgbClr val="FFFF00"/>
                </a:solidFill>
              </a:rPr>
              <a:t>end of the light </a:t>
            </a:r>
            <a:r>
              <a:rPr lang="en-AU" dirty="0" smtClean="0">
                <a:solidFill>
                  <a:srgbClr val="FFFF00"/>
                </a:solidFill>
              </a:rPr>
              <a:t>curve </a:t>
            </a:r>
            <a:r>
              <a:rPr lang="en-AU" dirty="0" smtClean="0">
                <a:solidFill>
                  <a:srgbClr val="FFFF00"/>
                </a:solidFill>
              </a:rPr>
              <a:t>coverage.</a:t>
            </a:r>
            <a:endParaRPr lang="en-AU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The </a:t>
            </a:r>
            <a:r>
              <a:rPr lang="en-AU" dirty="0" smtClean="0">
                <a:solidFill>
                  <a:srgbClr val="FFFF00"/>
                </a:solidFill>
              </a:rPr>
              <a:t>uncertainty at the date of an occultation can vary between a small </a:t>
            </a:r>
            <a:r>
              <a:rPr lang="en-AU" dirty="0" smtClean="0">
                <a:solidFill>
                  <a:srgbClr val="FFFF00"/>
                </a:solidFill>
              </a:rPr>
              <a:t>fraction of a rotation, </a:t>
            </a:r>
            <a:r>
              <a:rPr lang="en-AU" dirty="0" smtClean="0">
                <a:solidFill>
                  <a:srgbClr val="FFFF00"/>
                </a:solidFill>
              </a:rPr>
              <a:t>to </a:t>
            </a:r>
            <a:r>
              <a:rPr lang="en-AU" dirty="0" smtClean="0">
                <a:solidFill>
                  <a:srgbClr val="FFFF00"/>
                </a:solidFill>
              </a:rPr>
              <a:t>multiple rotations </a:t>
            </a:r>
            <a:r>
              <a:rPr lang="en-AU" dirty="0" smtClean="0">
                <a:solidFill>
                  <a:srgbClr val="FFFF00"/>
                </a:solidFill>
              </a:rPr>
              <a:t>of the asteroid. 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In general, </a:t>
            </a:r>
            <a:r>
              <a:rPr lang="en-AU" dirty="0" smtClean="0">
                <a:solidFill>
                  <a:srgbClr val="FFFF00"/>
                </a:solidFill>
              </a:rPr>
              <a:t>the </a:t>
            </a:r>
            <a:r>
              <a:rPr lang="en-AU" dirty="0" smtClean="0">
                <a:solidFill>
                  <a:srgbClr val="FFFF00"/>
                </a:solidFill>
              </a:rPr>
              <a:t>asteroid shape model </a:t>
            </a:r>
            <a:r>
              <a:rPr lang="en-AU" dirty="0" smtClean="0">
                <a:solidFill>
                  <a:srgbClr val="FFFF00"/>
                </a:solidFill>
              </a:rPr>
              <a:t>plotted at </a:t>
            </a:r>
            <a:r>
              <a:rPr lang="en-AU" dirty="0" smtClean="0">
                <a:solidFill>
                  <a:srgbClr val="FFFF00"/>
                </a:solidFill>
              </a:rPr>
              <a:t>the time of an event </a:t>
            </a:r>
            <a:r>
              <a:rPr lang="en-AU" dirty="0" smtClean="0">
                <a:solidFill>
                  <a:srgbClr val="FFFF00"/>
                </a:solidFill>
              </a:rPr>
              <a:t>will be incorrectly oriented because of the uncertainty in </a:t>
            </a:r>
            <a:r>
              <a:rPr lang="en-AU" dirty="0" smtClean="0">
                <a:solidFill>
                  <a:srgbClr val="FFFF00"/>
                </a:solidFill>
              </a:rPr>
              <a:t>the rotation </a:t>
            </a:r>
            <a:r>
              <a:rPr lang="en-AU" dirty="0" smtClean="0">
                <a:solidFill>
                  <a:srgbClr val="FFFF00"/>
                </a:solidFill>
              </a:rPr>
              <a:t>period</a:t>
            </a:r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1096</Words>
  <Application>Microsoft Office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Clip</vt:lpstr>
      <vt:lpstr>Determining asteroid diameters from occultations</vt:lpstr>
      <vt:lpstr>Slide 2</vt:lpstr>
      <vt:lpstr>Slide 3</vt:lpstr>
      <vt:lpstr>Slide 4</vt:lpstr>
      <vt:lpstr>Problem with occultations</vt:lpstr>
      <vt:lpstr>Meaning of Mean diameter</vt:lpstr>
      <vt:lpstr>Slide 7</vt:lpstr>
      <vt:lpstr>Slide 8</vt:lpstr>
      <vt:lpstr>Practical problem #1</vt:lpstr>
      <vt:lpstr>Practical problem #2</vt:lpstr>
      <vt:lpstr>Challenge</vt:lpstr>
      <vt:lpstr>Occult tool</vt:lpstr>
      <vt:lpstr>Slide 13</vt:lpstr>
      <vt:lpstr>Options for shape model downloads</vt:lpstr>
      <vt:lpstr>10 models for best fitting</vt:lpstr>
      <vt:lpstr>Slide 16</vt:lpstr>
      <vt:lpstr>Camilla - diameter from occultations</vt:lpstr>
      <vt:lpstr>Diameter result</vt:lpstr>
      <vt:lpstr>Learning #1</vt:lpstr>
      <vt:lpstr>Learning #2</vt:lpstr>
      <vt:lpstr>Slide 21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asteroid diameters from occultations</dc:title>
  <dc:creator>DaveH</dc:creator>
  <cp:lastModifiedBy>Dave Herald</cp:lastModifiedBy>
  <cp:revision>43</cp:revision>
  <dcterms:created xsi:type="dcterms:W3CDTF">2016-07-26T01:34:08Z</dcterms:created>
  <dcterms:modified xsi:type="dcterms:W3CDTF">2016-07-28T06:21:08Z</dcterms:modified>
</cp:coreProperties>
</file>